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0" r:id="rId3"/>
    <p:sldId id="261" r:id="rId4"/>
    <p:sldId id="262" r:id="rId5"/>
    <p:sldId id="264" r:id="rId6"/>
    <p:sldId id="263" r:id="rId7"/>
    <p:sldId id="265" r:id="rId8"/>
    <p:sldId id="266" r:id="rId9"/>
    <p:sldId id="257" r:id="rId10"/>
    <p:sldId id="258"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21" d="100"/>
          <a:sy n="121" d="100"/>
        </p:scale>
        <p:origin x="132"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D2AC6B-C6B6-43BF-BB25-7312992D1C1A}"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F5457-718A-4BAF-8202-DE9BCA04B5F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344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D2AC6B-C6B6-43BF-BB25-7312992D1C1A}"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2202313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D2AC6B-C6B6-43BF-BB25-7312992D1C1A}"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300367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D2AC6B-C6B6-43BF-BB25-7312992D1C1A}"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3473506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D2AC6B-C6B6-43BF-BB25-7312992D1C1A}"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3F5457-718A-4BAF-8202-DE9BCA04B5F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317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D2AC6B-C6B6-43BF-BB25-7312992D1C1A}" type="datetimeFigureOut">
              <a:rPr lang="en-US" smtClean="0"/>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62983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D2AC6B-C6B6-43BF-BB25-7312992D1C1A}" type="datetimeFigureOut">
              <a:rPr lang="en-US" smtClean="0"/>
              <a:t>4/26/2022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1779566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D2AC6B-C6B6-43BF-BB25-7312992D1C1A}" type="datetimeFigureOut">
              <a:rPr lang="en-US" smtClean="0"/>
              <a:t>4/26/2022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2875895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D2AC6B-C6B6-43BF-BB25-7312992D1C1A}" type="datetimeFigureOut">
              <a:rPr lang="en-US" smtClean="0"/>
              <a:t>4/26/2022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3200183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D2AC6B-C6B6-43BF-BB25-7312992D1C1A}" type="datetimeFigureOut">
              <a:rPr lang="en-US" smtClean="0"/>
              <a:t>4/26/2022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33F5457-718A-4BAF-8202-DE9BCA04B5F0}" type="slidenum">
              <a:rPr lang="en-US" smtClean="0"/>
              <a:t>‹#›</a:t>
            </a:fld>
            <a:endParaRPr lang="en-US"/>
          </a:p>
        </p:txBody>
      </p:sp>
    </p:spTree>
    <p:extLst>
      <p:ext uri="{BB962C8B-B14F-4D97-AF65-F5344CB8AC3E}">
        <p14:creationId xmlns:p14="http://schemas.microsoft.com/office/powerpoint/2010/main" val="112383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D2AC6B-C6B6-43BF-BB25-7312992D1C1A}" type="datetimeFigureOut">
              <a:rPr lang="en-US" smtClean="0"/>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3F5457-718A-4BAF-8202-DE9BCA04B5F0}" type="slidenum">
              <a:rPr lang="en-US" smtClean="0"/>
              <a:t>‹#›</a:t>
            </a:fld>
            <a:endParaRPr lang="en-US"/>
          </a:p>
        </p:txBody>
      </p:sp>
    </p:spTree>
    <p:extLst>
      <p:ext uri="{BB962C8B-B14F-4D97-AF65-F5344CB8AC3E}">
        <p14:creationId xmlns:p14="http://schemas.microsoft.com/office/powerpoint/2010/main" val="334676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D2AC6B-C6B6-43BF-BB25-7312992D1C1A}" type="datetimeFigureOut">
              <a:rPr lang="en-US" smtClean="0"/>
              <a:t>4/26/2022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33F5457-718A-4BAF-8202-DE9BCA04B5F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51828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08947-BAFD-4034-81DB-823943BC6951}"/>
              </a:ext>
            </a:extLst>
          </p:cNvPr>
          <p:cNvSpPr>
            <a:spLocks noGrp="1"/>
          </p:cNvSpPr>
          <p:nvPr>
            <p:ph type="ctrTitle"/>
          </p:nvPr>
        </p:nvSpPr>
        <p:spPr/>
        <p:txBody>
          <a:bodyPr>
            <a:normAutofit/>
          </a:bodyPr>
          <a:lstStyle/>
          <a:p>
            <a:r>
              <a:rPr lang="en-US" sz="4000" dirty="0">
                <a:effectLst/>
                <a:latin typeface="Calibri" panose="020F0502020204030204" pitchFamily="34" charset="0"/>
                <a:ea typeface="Calibri" panose="020F0502020204030204" pitchFamily="34" charset="0"/>
                <a:cs typeface="Calibri" panose="020F0502020204030204" pitchFamily="34" charset="0"/>
              </a:rPr>
              <a:t>Working with </a:t>
            </a:r>
            <a:r>
              <a:rPr lang="en-US" sz="4000" dirty="0">
                <a:latin typeface="Calibri" panose="020F0502020204030204" pitchFamily="34" charset="0"/>
                <a:ea typeface="Calibri" panose="020F0502020204030204" pitchFamily="34" charset="0"/>
                <a:cs typeface="Calibri" panose="020F0502020204030204" pitchFamily="34" charset="0"/>
              </a:rPr>
              <a:t>C</a:t>
            </a:r>
            <a:r>
              <a:rPr lang="en-US" sz="4000" dirty="0">
                <a:effectLst/>
                <a:latin typeface="Calibri" panose="020F0502020204030204" pitchFamily="34" charset="0"/>
                <a:ea typeface="Calibri" panose="020F0502020204030204" pitchFamily="34" charset="0"/>
                <a:cs typeface="Calibri" panose="020F0502020204030204" pitchFamily="34" charset="0"/>
              </a:rPr>
              <a:t>hild Welfare Agencies and Prosecuting Cases with Child Victims/Witnesses</a:t>
            </a:r>
            <a:br>
              <a:rPr lang="en-US" sz="1800" dirty="0">
                <a:effectLst/>
                <a:latin typeface="Calibri" panose="020F0502020204030204" pitchFamily="34" charset="0"/>
                <a:ea typeface="Calibri" panose="020F0502020204030204" pitchFamily="34" charset="0"/>
              </a:rPr>
            </a:br>
            <a:endParaRPr lang="en-US" dirty="0"/>
          </a:p>
        </p:txBody>
      </p:sp>
      <p:sp>
        <p:nvSpPr>
          <p:cNvPr id="3" name="Subtitle 2">
            <a:extLst>
              <a:ext uri="{FF2B5EF4-FFF2-40B4-BE49-F238E27FC236}">
                <a16:creationId xmlns:a16="http://schemas.microsoft.com/office/drawing/2014/main" id="{3FEF268B-F290-4818-9C5F-AC740313FFF6}"/>
              </a:ext>
            </a:extLst>
          </p:cNvPr>
          <p:cNvSpPr>
            <a:spLocks noGrp="1"/>
          </p:cNvSpPr>
          <p:nvPr>
            <p:ph type="subTitle" idx="1"/>
          </p:nvPr>
        </p:nvSpPr>
        <p:spPr/>
        <p:txBody>
          <a:bodyPr>
            <a:normAutofit fontScale="47500" lnSpcReduction="20000"/>
          </a:bodyPr>
          <a:lstStyle/>
          <a:p>
            <a:r>
              <a:rPr lang="en-US" dirty="0"/>
              <a:t>2022 Nevada Prosecutor’s Conference</a:t>
            </a:r>
          </a:p>
          <a:p>
            <a:endParaRPr lang="en-US" dirty="0"/>
          </a:p>
          <a:p>
            <a:r>
              <a:rPr lang="en-US" dirty="0"/>
              <a:t>Nicole Hicks and Buffy Okuma</a:t>
            </a:r>
          </a:p>
          <a:p>
            <a:r>
              <a:rPr lang="en-US" dirty="0"/>
              <a:t>Washoe County District Attorney’s Office</a:t>
            </a:r>
          </a:p>
        </p:txBody>
      </p:sp>
    </p:spTree>
    <p:extLst>
      <p:ext uri="{BB962C8B-B14F-4D97-AF65-F5344CB8AC3E}">
        <p14:creationId xmlns:p14="http://schemas.microsoft.com/office/powerpoint/2010/main" val="4211382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5A600-0B38-4969-AC80-21A8AEBB142D}"/>
              </a:ext>
            </a:extLst>
          </p:cNvPr>
          <p:cNvSpPr>
            <a:spLocks noGrp="1"/>
          </p:cNvSpPr>
          <p:nvPr>
            <p:ph type="title"/>
          </p:nvPr>
        </p:nvSpPr>
        <p:spPr/>
        <p:txBody>
          <a:bodyPr>
            <a:normAutofit/>
          </a:bodyPr>
          <a:lstStyle/>
          <a:p>
            <a:r>
              <a:rPr kumimoji="0" lang="en-US" sz="40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VICTIMS/WITNESSES</a:t>
            </a:r>
            <a:endParaRPr lang="en-US" sz="4000" dirty="0"/>
          </a:p>
        </p:txBody>
      </p:sp>
      <p:sp>
        <p:nvSpPr>
          <p:cNvPr id="4" name="Content Placeholder 3">
            <a:extLst>
              <a:ext uri="{FF2B5EF4-FFF2-40B4-BE49-F238E27FC236}">
                <a16:creationId xmlns:a16="http://schemas.microsoft.com/office/drawing/2014/main" id="{5DA68248-A219-47AB-8E62-F756D80D1C9D}"/>
              </a:ext>
            </a:extLst>
          </p:cNvPr>
          <p:cNvSpPr>
            <a:spLocks noGrp="1"/>
          </p:cNvSpPr>
          <p:nvPr>
            <p:ph idx="1"/>
          </p:nvPr>
        </p:nvSpPr>
        <p:spPr/>
        <p:txBody>
          <a:bodyPr>
            <a:normAutofit/>
          </a:bodyPr>
          <a:lstStyle/>
          <a:p>
            <a:pPr marL="0" indent="0">
              <a:buNone/>
            </a:pPr>
            <a:r>
              <a:rPr lang="en-US" sz="3200" dirty="0"/>
              <a:t>Court Process</a:t>
            </a:r>
          </a:p>
          <a:p>
            <a:pPr marL="457200" lvl="1" indent="0">
              <a:buNone/>
            </a:pPr>
            <a:r>
              <a:rPr lang="en-US" sz="3200" dirty="0"/>
              <a:t>Preliminary Hearings</a:t>
            </a:r>
          </a:p>
          <a:p>
            <a:pPr marL="914400" lvl="2" indent="0">
              <a:buNone/>
            </a:pPr>
            <a:r>
              <a:rPr lang="en-US" sz="3200" dirty="0"/>
              <a:t>Hearsay</a:t>
            </a:r>
          </a:p>
          <a:p>
            <a:pPr marL="1371600" lvl="3" indent="0">
              <a:buNone/>
            </a:pPr>
            <a:r>
              <a:rPr lang="en-US" sz="3200" dirty="0"/>
              <a:t>Pros</a:t>
            </a:r>
          </a:p>
          <a:p>
            <a:pPr marL="1371600" lvl="3" indent="0">
              <a:buNone/>
            </a:pPr>
            <a:r>
              <a:rPr lang="en-US" sz="3200" dirty="0"/>
              <a:t>Cons</a:t>
            </a:r>
          </a:p>
        </p:txBody>
      </p:sp>
    </p:spTree>
    <p:extLst>
      <p:ext uri="{BB962C8B-B14F-4D97-AF65-F5344CB8AC3E}">
        <p14:creationId xmlns:p14="http://schemas.microsoft.com/office/powerpoint/2010/main" val="3077064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9CF14-E7E5-4D42-BE5E-F12D97BAF4FA}"/>
              </a:ext>
            </a:extLst>
          </p:cNvPr>
          <p:cNvSpPr>
            <a:spLocks noGrp="1"/>
          </p:cNvSpPr>
          <p:nvPr>
            <p:ph type="title"/>
          </p:nvPr>
        </p:nvSpPr>
        <p:spPr/>
        <p:txBody>
          <a:bodyPr>
            <a:normAutofit/>
          </a:bodyPr>
          <a:lstStyle/>
          <a:p>
            <a:r>
              <a:rPr kumimoji="0" lang="en-US" sz="40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VICTIMS/WITNESSES</a:t>
            </a:r>
            <a:endParaRPr lang="en-US" sz="4000" dirty="0"/>
          </a:p>
        </p:txBody>
      </p:sp>
      <p:sp>
        <p:nvSpPr>
          <p:cNvPr id="4" name="Content Placeholder 3">
            <a:extLst>
              <a:ext uri="{FF2B5EF4-FFF2-40B4-BE49-F238E27FC236}">
                <a16:creationId xmlns:a16="http://schemas.microsoft.com/office/drawing/2014/main" id="{418D6587-3152-4C10-BADE-343C6290DBD2}"/>
              </a:ext>
            </a:extLst>
          </p:cNvPr>
          <p:cNvSpPr>
            <a:spLocks noGrp="1"/>
          </p:cNvSpPr>
          <p:nvPr>
            <p:ph idx="1"/>
          </p:nvPr>
        </p:nvSpPr>
        <p:spPr>
          <a:xfrm>
            <a:off x="838200" y="1825624"/>
            <a:ext cx="10515600" cy="4879975"/>
          </a:xfrm>
        </p:spPr>
        <p:txBody>
          <a:bodyPr>
            <a:normAutofit/>
          </a:bodyPr>
          <a:lstStyle/>
          <a:p>
            <a:pPr marL="0" indent="0">
              <a:buNone/>
            </a:pPr>
            <a:r>
              <a:rPr lang="en-US" dirty="0"/>
              <a:t>Getting a Child Ready for Court</a:t>
            </a:r>
          </a:p>
          <a:p>
            <a:pPr marL="457200" lvl="1" indent="0">
              <a:buNone/>
            </a:pPr>
            <a:r>
              <a:rPr lang="en-US" dirty="0"/>
              <a:t>Build Rapport</a:t>
            </a:r>
          </a:p>
          <a:p>
            <a:pPr marL="914400" lvl="2" indent="0">
              <a:buNone/>
            </a:pPr>
            <a:r>
              <a:rPr lang="en-US" dirty="0"/>
              <a:t>Let the child talk</a:t>
            </a:r>
          </a:p>
          <a:p>
            <a:pPr marL="914400" lvl="2" indent="0">
              <a:buNone/>
            </a:pPr>
            <a:endParaRPr lang="en-US" dirty="0"/>
          </a:p>
          <a:p>
            <a:pPr marL="457200" lvl="1" indent="0">
              <a:buNone/>
            </a:pPr>
            <a:r>
              <a:rPr lang="en-US" dirty="0"/>
              <a:t>Use simple words</a:t>
            </a:r>
          </a:p>
          <a:p>
            <a:pPr marL="914400" lvl="2" indent="0">
              <a:buNone/>
            </a:pPr>
            <a:r>
              <a:rPr lang="en-US" dirty="0"/>
              <a:t>What’s your date of birth</a:t>
            </a:r>
          </a:p>
          <a:p>
            <a:pPr marL="914400" lvl="2" indent="0">
              <a:buNone/>
            </a:pPr>
            <a:r>
              <a:rPr lang="en-US" dirty="0"/>
              <a:t>State your name</a:t>
            </a:r>
          </a:p>
          <a:p>
            <a:pPr marL="914400" lvl="2" indent="0">
              <a:buNone/>
            </a:pPr>
            <a:r>
              <a:rPr lang="en-US" dirty="0"/>
              <a:t>Promise to tell the truth</a:t>
            </a:r>
          </a:p>
          <a:p>
            <a:pPr marL="1371600" lvl="3" indent="0">
              <a:buNone/>
            </a:pPr>
            <a:r>
              <a:rPr lang="en-US" dirty="0"/>
              <a:t>Tell me something that is true/that is a lie</a:t>
            </a:r>
          </a:p>
          <a:p>
            <a:pPr marL="1371600" lvl="3" indent="0">
              <a:buNone/>
            </a:pPr>
            <a:endParaRPr lang="en-US" dirty="0"/>
          </a:p>
          <a:p>
            <a:pPr marL="457200" lvl="1" indent="0">
              <a:buNone/>
            </a:pPr>
            <a:r>
              <a:rPr lang="en-US" dirty="0"/>
              <a:t>For preparation, go to where the child is comfortable</a:t>
            </a:r>
          </a:p>
          <a:p>
            <a:pPr marL="457200" lvl="1" indent="0">
              <a:buNone/>
            </a:pPr>
            <a:r>
              <a:rPr lang="en-US" dirty="0"/>
              <a:t>Let the child look at the courtroom before the hearing/trial</a:t>
            </a:r>
          </a:p>
          <a:p>
            <a:pPr marL="457200" lvl="1" indent="0">
              <a:buNone/>
            </a:pPr>
            <a:r>
              <a:rPr lang="en-US" dirty="0"/>
              <a:t>Let them practice</a:t>
            </a:r>
          </a:p>
          <a:p>
            <a:pPr marL="457200" lvl="1" indent="0">
              <a:buNone/>
            </a:pPr>
            <a:r>
              <a:rPr lang="en-US" dirty="0"/>
              <a:t>Kid’s Court</a:t>
            </a:r>
          </a:p>
          <a:p>
            <a:pPr marL="457200" lvl="1" indent="0">
              <a:buNone/>
            </a:pPr>
            <a:endParaRPr lang="en-US" dirty="0"/>
          </a:p>
        </p:txBody>
      </p:sp>
    </p:spTree>
    <p:extLst>
      <p:ext uri="{BB962C8B-B14F-4D97-AF65-F5344CB8AC3E}">
        <p14:creationId xmlns:p14="http://schemas.microsoft.com/office/powerpoint/2010/main" val="160721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A1D29-EDBD-4F84-BCF7-415CD44F862E}"/>
              </a:ext>
            </a:extLst>
          </p:cNvPr>
          <p:cNvSpPr>
            <a:spLocks noGrp="1"/>
          </p:cNvSpPr>
          <p:nvPr>
            <p:ph type="title"/>
          </p:nvPr>
        </p:nvSpPr>
        <p:spPr/>
        <p:txBody>
          <a:bodyPr>
            <a:normAutofit/>
          </a:bodyPr>
          <a:lstStyle/>
          <a:p>
            <a:r>
              <a:rPr lang="en-US" sz="4000" dirty="0"/>
              <a:t>WORKING WITH CHILD WELFARE AGENCIES</a:t>
            </a:r>
          </a:p>
        </p:txBody>
      </p:sp>
      <p:sp>
        <p:nvSpPr>
          <p:cNvPr id="3" name="Content Placeholder 2">
            <a:extLst>
              <a:ext uri="{FF2B5EF4-FFF2-40B4-BE49-F238E27FC236}">
                <a16:creationId xmlns:a16="http://schemas.microsoft.com/office/drawing/2014/main" id="{362FB139-A82F-40DB-9808-047A4BA5B46C}"/>
              </a:ext>
            </a:extLst>
          </p:cNvPr>
          <p:cNvSpPr>
            <a:spLocks noGrp="1"/>
          </p:cNvSpPr>
          <p:nvPr>
            <p:ph idx="1"/>
          </p:nvPr>
        </p:nvSpPr>
        <p:spPr/>
        <p:txBody>
          <a:bodyPr>
            <a:normAutofit fontScale="85000" lnSpcReduction="20000"/>
          </a:bodyPr>
          <a:lstStyle/>
          <a:p>
            <a:pPr marL="0" indent="0">
              <a:buNone/>
            </a:pPr>
            <a:r>
              <a:rPr lang="en-US" sz="3600" dirty="0"/>
              <a:t>Child Welfare Agencies in Nevada</a:t>
            </a:r>
          </a:p>
          <a:p>
            <a:pPr marL="457200" lvl="1" indent="0">
              <a:buNone/>
            </a:pPr>
            <a:endParaRPr lang="en-US" sz="3600" dirty="0"/>
          </a:p>
          <a:p>
            <a:pPr marL="457200" lvl="1" indent="0">
              <a:buNone/>
            </a:pPr>
            <a:r>
              <a:rPr lang="en-US" sz="3600" dirty="0"/>
              <a:t>Clark County Department of Family Services</a:t>
            </a:r>
          </a:p>
          <a:p>
            <a:pPr marL="457200" lvl="1" indent="0">
              <a:buNone/>
            </a:pPr>
            <a:endParaRPr lang="en-US" sz="3600" dirty="0"/>
          </a:p>
          <a:p>
            <a:pPr marL="457200" lvl="1" indent="0">
              <a:buNone/>
            </a:pPr>
            <a:r>
              <a:rPr lang="en-US" sz="3600" dirty="0"/>
              <a:t>Washoe County Human Services Agency</a:t>
            </a:r>
          </a:p>
          <a:p>
            <a:pPr marL="457200" lvl="1" indent="0">
              <a:buNone/>
            </a:pPr>
            <a:endParaRPr lang="en-US" sz="3600" dirty="0"/>
          </a:p>
          <a:p>
            <a:pPr marL="457200" lvl="1" indent="0">
              <a:buNone/>
            </a:pPr>
            <a:r>
              <a:rPr lang="en-US" sz="3600" dirty="0"/>
              <a:t>State of Nevada, Division of Child and Family Services</a:t>
            </a:r>
          </a:p>
          <a:p>
            <a:pPr marL="457200" lvl="1" indent="0">
              <a:buNone/>
            </a:pPr>
            <a:endParaRPr lang="en-US" sz="3600" dirty="0"/>
          </a:p>
          <a:p>
            <a:pPr marL="914400" lvl="2" indent="0">
              <a:buNone/>
            </a:pPr>
            <a:r>
              <a:rPr lang="en-US" sz="3200" dirty="0"/>
              <a:t>Note:  Representation of the agencies</a:t>
            </a:r>
          </a:p>
        </p:txBody>
      </p:sp>
    </p:spTree>
    <p:extLst>
      <p:ext uri="{BB962C8B-B14F-4D97-AF65-F5344CB8AC3E}">
        <p14:creationId xmlns:p14="http://schemas.microsoft.com/office/powerpoint/2010/main" val="618520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A2CFE-207C-43AA-99DD-62C3BE2344EF}"/>
              </a:ext>
            </a:extLst>
          </p:cNvPr>
          <p:cNvSpPr>
            <a:spLocks noGrp="1"/>
          </p:cNvSpPr>
          <p:nvPr>
            <p:ph type="title"/>
          </p:nvPr>
        </p:nvSpPr>
        <p:spPr/>
        <p:txBody>
          <a:bodyPr>
            <a:normAutofit/>
          </a:bodyPr>
          <a:lstStyle/>
          <a:p>
            <a:r>
              <a:rPr lang="en-US" sz="4000" dirty="0"/>
              <a:t>WORKING WITH CHILD WELFARE AGENCIES</a:t>
            </a:r>
          </a:p>
        </p:txBody>
      </p:sp>
      <p:sp>
        <p:nvSpPr>
          <p:cNvPr id="3" name="Content Placeholder 2">
            <a:extLst>
              <a:ext uri="{FF2B5EF4-FFF2-40B4-BE49-F238E27FC236}">
                <a16:creationId xmlns:a16="http://schemas.microsoft.com/office/drawing/2014/main" id="{CE401334-689C-4AA4-BAAA-13F60953B30E}"/>
              </a:ext>
            </a:extLst>
          </p:cNvPr>
          <p:cNvSpPr>
            <a:spLocks noGrp="1"/>
          </p:cNvSpPr>
          <p:nvPr>
            <p:ph idx="1"/>
          </p:nvPr>
        </p:nvSpPr>
        <p:spPr/>
        <p:txBody>
          <a:bodyPr/>
          <a:lstStyle/>
          <a:p>
            <a:pPr marL="0" indent="0">
              <a:buNone/>
            </a:pPr>
            <a:r>
              <a:rPr lang="en-US" dirty="0"/>
              <a:t>Child Welfare Agencies are subject to federal and state law</a:t>
            </a:r>
          </a:p>
          <a:p>
            <a:pPr marL="457200" lvl="1" indent="0">
              <a:buNone/>
            </a:pPr>
            <a:r>
              <a:rPr lang="en-US" dirty="0"/>
              <a:t>Must provide services and efforts to prevent the placement of a child into protective custody</a:t>
            </a:r>
          </a:p>
          <a:p>
            <a:pPr marL="457200" lvl="1" indent="0">
              <a:buNone/>
            </a:pPr>
            <a:endParaRPr lang="en-US" dirty="0"/>
          </a:p>
          <a:p>
            <a:pPr marL="457200" lvl="1" indent="0">
              <a:buNone/>
            </a:pPr>
            <a:r>
              <a:rPr lang="en-US" dirty="0"/>
              <a:t>Must provide services and efforts to reunify the family after a child has been placed into protective custody</a:t>
            </a:r>
          </a:p>
          <a:p>
            <a:pPr marL="457200" lvl="1" indent="0">
              <a:buNone/>
            </a:pPr>
            <a:endParaRPr lang="en-US" dirty="0"/>
          </a:p>
          <a:p>
            <a:pPr marL="457200" lvl="1" indent="0">
              <a:buNone/>
            </a:pPr>
            <a:r>
              <a:rPr lang="en-US" dirty="0"/>
              <a:t>Must provide services to provide permanency for a child who has been in foster care for a certain period of time or under certain circumstances</a:t>
            </a:r>
          </a:p>
        </p:txBody>
      </p:sp>
    </p:spTree>
    <p:extLst>
      <p:ext uri="{BB962C8B-B14F-4D97-AF65-F5344CB8AC3E}">
        <p14:creationId xmlns:p14="http://schemas.microsoft.com/office/powerpoint/2010/main" val="344238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9D174-31EA-4C0C-9B60-E03300755A0B}"/>
              </a:ext>
            </a:extLst>
          </p:cNvPr>
          <p:cNvSpPr>
            <a:spLocks noGrp="1"/>
          </p:cNvSpPr>
          <p:nvPr>
            <p:ph type="title"/>
          </p:nvPr>
        </p:nvSpPr>
        <p:spPr/>
        <p:txBody>
          <a:bodyPr/>
          <a:lstStyle/>
          <a:p>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WELFARE AGENCIES</a:t>
            </a:r>
            <a:endParaRPr lang="en-US" dirty="0"/>
          </a:p>
        </p:txBody>
      </p:sp>
      <p:sp>
        <p:nvSpPr>
          <p:cNvPr id="3" name="Content Placeholder 2">
            <a:extLst>
              <a:ext uri="{FF2B5EF4-FFF2-40B4-BE49-F238E27FC236}">
                <a16:creationId xmlns:a16="http://schemas.microsoft.com/office/drawing/2014/main" id="{F50B08A3-8050-4678-B5AC-1C4217AA4602}"/>
              </a:ext>
            </a:extLst>
          </p:cNvPr>
          <p:cNvSpPr>
            <a:spLocks noGrp="1"/>
          </p:cNvSpPr>
          <p:nvPr>
            <p:ph idx="1"/>
          </p:nvPr>
        </p:nvSpPr>
        <p:spPr/>
        <p:txBody>
          <a:bodyPr>
            <a:normAutofit/>
          </a:bodyPr>
          <a:lstStyle/>
          <a:p>
            <a:pPr marL="0" indent="0">
              <a:buNone/>
            </a:pPr>
            <a:r>
              <a:rPr lang="en-US" dirty="0"/>
              <a:t>Parent – Child relationship is protected by the United States Constitution</a:t>
            </a:r>
          </a:p>
          <a:p>
            <a:pPr marL="0" indent="0">
              <a:buNone/>
            </a:pPr>
            <a:endParaRPr lang="en-US" dirty="0"/>
          </a:p>
          <a:p>
            <a:pPr marL="0" indent="0">
              <a:buNone/>
            </a:pPr>
            <a:r>
              <a:rPr lang="en-US" dirty="0"/>
              <a:t>Government interference in the parent/child relationship</a:t>
            </a:r>
          </a:p>
          <a:p>
            <a:pPr marL="457200" lvl="1" indent="0">
              <a:buNone/>
            </a:pPr>
            <a:r>
              <a:rPr lang="en-US" dirty="0"/>
              <a:t>Competing interests – familial relationship, right to the care, custody and control vs. child’s right to be safe</a:t>
            </a:r>
          </a:p>
          <a:p>
            <a:pPr marL="914400" lvl="2" indent="0">
              <a:buNone/>
            </a:pPr>
            <a:r>
              <a:rPr lang="en-US" dirty="0"/>
              <a:t>Most cases focus on the familial relationship</a:t>
            </a:r>
          </a:p>
          <a:p>
            <a:pPr marL="914400" lvl="2" indent="0">
              <a:buNone/>
            </a:pPr>
            <a:endParaRPr lang="en-US" dirty="0"/>
          </a:p>
          <a:p>
            <a:pPr marL="457200" lvl="1" indent="0">
              <a:buNone/>
            </a:pPr>
            <a:r>
              <a:rPr lang="en-US" dirty="0"/>
              <a:t>Placement of child into protective custody is a seizure under 4</a:t>
            </a:r>
            <a:r>
              <a:rPr lang="en-US" baseline="30000" dirty="0"/>
              <a:t>th</a:t>
            </a:r>
            <a:r>
              <a:rPr lang="en-US" dirty="0"/>
              <a:t> Amendment</a:t>
            </a:r>
          </a:p>
          <a:p>
            <a:pPr marL="457200" lvl="1" indent="0">
              <a:buNone/>
            </a:pPr>
            <a:endParaRPr lang="en-US" dirty="0"/>
          </a:p>
          <a:p>
            <a:pPr marL="457200" lvl="1" indent="0">
              <a:buNone/>
            </a:pPr>
            <a:r>
              <a:rPr lang="en-US" dirty="0"/>
              <a:t>Emerging Issues</a:t>
            </a:r>
          </a:p>
          <a:p>
            <a:pPr marL="914400" lvl="2" indent="0">
              <a:buNone/>
            </a:pPr>
            <a:r>
              <a:rPr lang="en-US" dirty="0"/>
              <a:t>Child interviews</a:t>
            </a:r>
          </a:p>
          <a:p>
            <a:pPr marL="914400" lvl="2" indent="0">
              <a:buNone/>
            </a:pPr>
            <a:r>
              <a:rPr lang="en-US" dirty="0"/>
              <a:t>Searches</a:t>
            </a:r>
          </a:p>
        </p:txBody>
      </p:sp>
    </p:spTree>
    <p:extLst>
      <p:ext uri="{BB962C8B-B14F-4D97-AF65-F5344CB8AC3E}">
        <p14:creationId xmlns:p14="http://schemas.microsoft.com/office/powerpoint/2010/main" val="3573200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18162-7ABE-46FA-89B4-A504BABD387E}"/>
              </a:ext>
            </a:extLst>
          </p:cNvPr>
          <p:cNvSpPr>
            <a:spLocks noGrp="1"/>
          </p:cNvSpPr>
          <p:nvPr>
            <p:ph type="title"/>
          </p:nvPr>
        </p:nvSpPr>
        <p:spPr/>
        <p:txBody>
          <a:bodyPr/>
          <a:lstStyle/>
          <a:p>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WELFARE AGENCIES</a:t>
            </a:r>
            <a:endParaRPr lang="en-US" dirty="0"/>
          </a:p>
        </p:txBody>
      </p:sp>
      <p:sp>
        <p:nvSpPr>
          <p:cNvPr id="3" name="Content Placeholder 2">
            <a:extLst>
              <a:ext uri="{FF2B5EF4-FFF2-40B4-BE49-F238E27FC236}">
                <a16:creationId xmlns:a16="http://schemas.microsoft.com/office/drawing/2014/main" id="{4C8DDBA0-F4B9-407A-96C6-AAF8C8EE2B05}"/>
              </a:ext>
            </a:extLst>
          </p:cNvPr>
          <p:cNvSpPr>
            <a:spLocks noGrp="1"/>
          </p:cNvSpPr>
          <p:nvPr>
            <p:ph idx="1"/>
          </p:nvPr>
        </p:nvSpPr>
        <p:spPr/>
        <p:txBody>
          <a:bodyPr>
            <a:normAutofit lnSpcReduction="10000"/>
          </a:bodyPr>
          <a:lstStyle/>
          <a:p>
            <a:pPr marL="0" indent="0">
              <a:buNone/>
            </a:pPr>
            <a:r>
              <a:rPr lang="en-US" sz="3200" dirty="0"/>
              <a:t>Timelines of a Child Welfare Case</a:t>
            </a:r>
          </a:p>
          <a:p>
            <a:pPr marL="457200" lvl="1" indent="0">
              <a:buNone/>
            </a:pPr>
            <a:r>
              <a:rPr lang="en-US" sz="3200" dirty="0"/>
              <a:t>72 Hours (usually less) for protective custody hearing</a:t>
            </a:r>
          </a:p>
          <a:p>
            <a:pPr marL="457200" lvl="1" indent="0">
              <a:buNone/>
            </a:pPr>
            <a:endParaRPr lang="en-US" sz="3200" dirty="0"/>
          </a:p>
          <a:p>
            <a:pPr marL="457200" lvl="1" indent="0">
              <a:buNone/>
            </a:pPr>
            <a:r>
              <a:rPr lang="en-US" sz="3200" dirty="0"/>
              <a:t>10 days to file a Petition</a:t>
            </a:r>
          </a:p>
          <a:p>
            <a:pPr marL="457200" lvl="1" indent="0">
              <a:buNone/>
            </a:pPr>
            <a:endParaRPr lang="en-US" sz="3200" dirty="0"/>
          </a:p>
          <a:p>
            <a:pPr marL="457200" lvl="1" indent="0">
              <a:buNone/>
            </a:pPr>
            <a:r>
              <a:rPr lang="en-US" sz="3200" dirty="0"/>
              <a:t>30 days to hold Adjudication</a:t>
            </a:r>
          </a:p>
          <a:p>
            <a:pPr marL="457200" lvl="1" indent="0">
              <a:buNone/>
            </a:pPr>
            <a:endParaRPr lang="en-US" sz="3200" dirty="0"/>
          </a:p>
          <a:p>
            <a:pPr marL="457200" lvl="1" indent="0">
              <a:buNone/>
            </a:pPr>
            <a:r>
              <a:rPr lang="en-US" sz="3200" dirty="0"/>
              <a:t>12 months to hold Permanency</a:t>
            </a:r>
          </a:p>
          <a:p>
            <a:pPr marL="457200" lvl="1" indent="0">
              <a:buNone/>
            </a:pPr>
            <a:endParaRPr lang="en-US" sz="3200" dirty="0"/>
          </a:p>
          <a:p>
            <a:pPr marL="0" indent="0">
              <a:buNone/>
            </a:pPr>
            <a:endParaRPr lang="en-US" dirty="0"/>
          </a:p>
        </p:txBody>
      </p:sp>
    </p:spTree>
    <p:extLst>
      <p:ext uri="{BB962C8B-B14F-4D97-AF65-F5344CB8AC3E}">
        <p14:creationId xmlns:p14="http://schemas.microsoft.com/office/powerpoint/2010/main" val="2071040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D32D5-016E-4BE6-885F-42D3A66DE622}"/>
              </a:ext>
            </a:extLst>
          </p:cNvPr>
          <p:cNvSpPr>
            <a:spLocks noGrp="1"/>
          </p:cNvSpPr>
          <p:nvPr>
            <p:ph type="title"/>
          </p:nvPr>
        </p:nvSpPr>
        <p:spPr/>
        <p:txBody>
          <a:bodyPr/>
          <a:lstStyle/>
          <a:p>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WELFARE AGENCIES</a:t>
            </a:r>
            <a:endParaRPr lang="en-US" dirty="0"/>
          </a:p>
        </p:txBody>
      </p:sp>
      <p:sp>
        <p:nvSpPr>
          <p:cNvPr id="3" name="Content Placeholder 2">
            <a:extLst>
              <a:ext uri="{FF2B5EF4-FFF2-40B4-BE49-F238E27FC236}">
                <a16:creationId xmlns:a16="http://schemas.microsoft.com/office/drawing/2014/main" id="{814F501A-B139-42E8-B3D1-87D16F74CB12}"/>
              </a:ext>
            </a:extLst>
          </p:cNvPr>
          <p:cNvSpPr>
            <a:spLocks noGrp="1"/>
          </p:cNvSpPr>
          <p:nvPr>
            <p:ph idx="1"/>
          </p:nvPr>
        </p:nvSpPr>
        <p:spPr/>
        <p:txBody>
          <a:bodyPr/>
          <a:lstStyle/>
          <a:p>
            <a:pPr marL="0" indent="0">
              <a:buNone/>
            </a:pPr>
            <a:r>
              <a:rPr lang="en-US" dirty="0"/>
              <a:t>Possible outcomes from a CPS case</a:t>
            </a:r>
          </a:p>
          <a:p>
            <a:pPr marL="457200" lvl="1" indent="0">
              <a:buNone/>
            </a:pPr>
            <a:r>
              <a:rPr lang="en-US" dirty="0"/>
              <a:t>Reunification</a:t>
            </a:r>
          </a:p>
          <a:p>
            <a:pPr marL="457200" lvl="1" indent="0">
              <a:buNone/>
            </a:pPr>
            <a:r>
              <a:rPr lang="en-US" dirty="0"/>
              <a:t>Termination of parental rights</a:t>
            </a:r>
          </a:p>
          <a:p>
            <a:pPr marL="457200" lvl="1" indent="0">
              <a:buNone/>
            </a:pPr>
            <a:r>
              <a:rPr lang="en-US" dirty="0"/>
              <a:t>Guardianship</a:t>
            </a:r>
          </a:p>
          <a:p>
            <a:pPr marL="457200" lvl="1" indent="0">
              <a:buNone/>
            </a:pPr>
            <a:r>
              <a:rPr lang="en-US" dirty="0"/>
              <a:t>Another Planned Permanent Living Arrangement</a:t>
            </a:r>
          </a:p>
          <a:p>
            <a:pPr marL="457200" lvl="1" indent="0">
              <a:buNone/>
            </a:pPr>
            <a:endParaRPr lang="en-US" dirty="0"/>
          </a:p>
          <a:p>
            <a:pPr marL="0" indent="0">
              <a:buNone/>
            </a:pPr>
            <a:r>
              <a:rPr lang="en-US" dirty="0"/>
              <a:t>Termination of Parental Rights</a:t>
            </a:r>
          </a:p>
          <a:p>
            <a:pPr marL="457200" lvl="1" indent="0">
              <a:buNone/>
            </a:pPr>
            <a:r>
              <a:rPr lang="en-US" dirty="0"/>
              <a:t>Deemed by the Nevada Supreme Court as akin to the death penalty</a:t>
            </a:r>
          </a:p>
          <a:p>
            <a:pPr marL="457200" lvl="1" indent="0">
              <a:buNone/>
            </a:pPr>
            <a:endParaRPr lang="en-US" dirty="0"/>
          </a:p>
        </p:txBody>
      </p:sp>
    </p:spTree>
    <p:extLst>
      <p:ext uri="{BB962C8B-B14F-4D97-AF65-F5344CB8AC3E}">
        <p14:creationId xmlns:p14="http://schemas.microsoft.com/office/powerpoint/2010/main" val="375471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B34D6-A154-45AE-BF3B-CD19E59E26EC}"/>
              </a:ext>
            </a:extLst>
          </p:cNvPr>
          <p:cNvSpPr>
            <a:spLocks noGrp="1"/>
          </p:cNvSpPr>
          <p:nvPr>
            <p:ph type="title"/>
          </p:nvPr>
        </p:nvSpPr>
        <p:spPr/>
        <p:txBody>
          <a:bodyPr/>
          <a:lstStyle/>
          <a:p>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WELFARE AGENCIES</a:t>
            </a:r>
            <a:endParaRPr lang="en-US" dirty="0"/>
          </a:p>
        </p:txBody>
      </p:sp>
      <p:sp>
        <p:nvSpPr>
          <p:cNvPr id="3" name="Content Placeholder 2">
            <a:extLst>
              <a:ext uri="{FF2B5EF4-FFF2-40B4-BE49-F238E27FC236}">
                <a16:creationId xmlns:a16="http://schemas.microsoft.com/office/drawing/2014/main" id="{D5EF13CE-ACCF-4A85-AF8B-6FD616179957}"/>
              </a:ext>
            </a:extLst>
          </p:cNvPr>
          <p:cNvSpPr>
            <a:spLocks noGrp="1"/>
          </p:cNvSpPr>
          <p:nvPr>
            <p:ph idx="1"/>
          </p:nvPr>
        </p:nvSpPr>
        <p:spPr/>
        <p:txBody>
          <a:bodyPr>
            <a:normAutofit lnSpcReduction="10000"/>
          </a:bodyPr>
          <a:lstStyle/>
          <a:p>
            <a:pPr marL="0" indent="0">
              <a:buNone/>
            </a:pPr>
            <a:r>
              <a:rPr lang="en-US" dirty="0"/>
              <a:t>Confidentiality</a:t>
            </a:r>
          </a:p>
          <a:p>
            <a:pPr marL="457200" lvl="1" indent="0">
              <a:buNone/>
            </a:pPr>
            <a:r>
              <a:rPr lang="en-US" dirty="0"/>
              <a:t>NRS 432B.280</a:t>
            </a:r>
          </a:p>
          <a:p>
            <a:pPr marL="914400" lvl="2" indent="0">
              <a:buNone/>
            </a:pPr>
            <a:r>
              <a:rPr lang="en-US" dirty="0"/>
              <a:t>NRS 432B.280  Confidentiality of information maintained by an agency which provides child welfare services; exceptions; penalty.</a:t>
            </a:r>
          </a:p>
          <a:p>
            <a:pPr marL="914400" lvl="2" indent="0">
              <a:buNone/>
            </a:pPr>
            <a:endParaRPr lang="en-US" dirty="0"/>
          </a:p>
          <a:p>
            <a:pPr marL="914400" lvl="2" indent="0">
              <a:buNone/>
            </a:pPr>
            <a:r>
              <a:rPr lang="en-US" dirty="0"/>
              <a:t>      1.  Except as otherwise provided in NRS 239.0115, 432B.165, 432B.175 and 439.538 and except as otherwise authorized or required pursuant to NRS 432B.290, information maintained by an agency which provides child welfare services, including, without limitation, reports and investigations made pursuant to this chapter, is confidential.</a:t>
            </a:r>
          </a:p>
          <a:p>
            <a:pPr marL="914400" lvl="2" indent="0">
              <a:buNone/>
            </a:pPr>
            <a:r>
              <a:rPr lang="en-US" dirty="0"/>
              <a:t>      2.  Any person, law enforcement agency or public agency, institution or facility who willfully releases or disseminates such information, except:</a:t>
            </a:r>
          </a:p>
          <a:p>
            <a:pPr marL="914400" lvl="2" indent="0">
              <a:buNone/>
            </a:pPr>
            <a:r>
              <a:rPr lang="en-US" dirty="0"/>
              <a:t>      (a) Pursuant to a criminal prosecution relating to the abuse or neglect of a child;</a:t>
            </a:r>
          </a:p>
          <a:p>
            <a:pPr marL="914400" lvl="2" indent="0">
              <a:buNone/>
            </a:pPr>
            <a:r>
              <a:rPr lang="en-US" dirty="0"/>
              <a:t>      (b) As otherwise authorized pursuant to NRS 432B.165 and 432B.175;</a:t>
            </a:r>
          </a:p>
          <a:p>
            <a:pPr marL="914400" lvl="2" indent="0">
              <a:buNone/>
            </a:pPr>
            <a:r>
              <a:rPr lang="en-US" dirty="0"/>
              <a:t>      (c) As otherwise authorized or required pursuant to NRS 432B.290;</a:t>
            </a:r>
          </a:p>
          <a:p>
            <a:pPr marL="914400" lvl="2" indent="0">
              <a:buNone/>
            </a:pPr>
            <a:r>
              <a:rPr lang="en-US" dirty="0"/>
              <a:t>      (d) As otherwise authorized or required pursuant to NRS 439.538; or</a:t>
            </a:r>
          </a:p>
          <a:p>
            <a:pPr marL="914400" lvl="2" indent="0">
              <a:buNone/>
            </a:pPr>
            <a:r>
              <a:rPr lang="en-US" dirty="0"/>
              <a:t>      (e) As otherwise required pursuant to NRS 432B.513,</a:t>
            </a:r>
          </a:p>
          <a:p>
            <a:pPr marL="914400" lvl="2" indent="0">
              <a:buNone/>
            </a:pPr>
            <a:endParaRPr lang="en-US" dirty="0"/>
          </a:p>
          <a:p>
            <a:pPr marL="914400" lvl="2" indent="0">
              <a:buNone/>
            </a:pPr>
            <a:r>
              <a:rPr lang="en-US" dirty="0"/>
              <a:t>Ê is guilty of a gross misdemeanor.</a:t>
            </a:r>
          </a:p>
        </p:txBody>
      </p:sp>
    </p:spTree>
    <p:extLst>
      <p:ext uri="{BB962C8B-B14F-4D97-AF65-F5344CB8AC3E}">
        <p14:creationId xmlns:p14="http://schemas.microsoft.com/office/powerpoint/2010/main" val="85669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40E95-5957-4FCE-8F84-DE4650DD1A8B}"/>
              </a:ext>
            </a:extLst>
          </p:cNvPr>
          <p:cNvSpPr>
            <a:spLocks noGrp="1"/>
          </p:cNvSpPr>
          <p:nvPr>
            <p:ph type="title"/>
          </p:nvPr>
        </p:nvSpPr>
        <p:spPr/>
        <p:txBody>
          <a:bodyPr/>
          <a:lstStyle/>
          <a:p>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WORKING WITH CHILD WELFARE AGENCIES</a:t>
            </a:r>
            <a:endParaRPr lang="en-US" dirty="0"/>
          </a:p>
        </p:txBody>
      </p:sp>
      <p:sp>
        <p:nvSpPr>
          <p:cNvPr id="3" name="Content Placeholder 2">
            <a:extLst>
              <a:ext uri="{FF2B5EF4-FFF2-40B4-BE49-F238E27FC236}">
                <a16:creationId xmlns:a16="http://schemas.microsoft.com/office/drawing/2014/main" id="{0A1B4C23-C114-4C68-BCF4-23C3DA4F297D}"/>
              </a:ext>
            </a:extLst>
          </p:cNvPr>
          <p:cNvSpPr>
            <a:spLocks noGrp="1"/>
          </p:cNvSpPr>
          <p:nvPr>
            <p:ph idx="1"/>
          </p:nvPr>
        </p:nvSpPr>
        <p:spPr/>
        <p:txBody>
          <a:bodyPr>
            <a:normAutofit/>
          </a:bodyPr>
          <a:lstStyle/>
          <a:p>
            <a:pPr marL="0" indent="0">
              <a:buNone/>
            </a:pPr>
            <a:r>
              <a:rPr lang="en-US" dirty="0"/>
              <a:t>Exceptions to Confidentiality</a:t>
            </a:r>
          </a:p>
          <a:p>
            <a:pPr marL="457200" lvl="1" indent="0">
              <a:buNone/>
            </a:pPr>
            <a:r>
              <a:rPr lang="en-US" dirty="0"/>
              <a:t>Law enforcement and prosecutors – but only when the investigation or prosecution is related to abuse or neglect [NRS 432B.280(2)(a); NRS 432B.290(2)(d)]</a:t>
            </a:r>
          </a:p>
          <a:p>
            <a:pPr marL="457200" lvl="1" indent="0">
              <a:buNone/>
            </a:pPr>
            <a:endParaRPr lang="en-US" dirty="0"/>
          </a:p>
          <a:p>
            <a:pPr marL="457200" lvl="1" indent="0">
              <a:buNone/>
            </a:pPr>
            <a:r>
              <a:rPr lang="en-US" dirty="0"/>
              <a:t>A court, for in camera inspection only, unless the court determines the public disclosure of the information is necessary for the determination of an issue before it [NRS 432B.290(2)(e)]</a:t>
            </a:r>
          </a:p>
          <a:p>
            <a:pPr marL="457200" lvl="1" indent="0">
              <a:buNone/>
            </a:pPr>
            <a:endParaRPr lang="en-US" dirty="0"/>
          </a:p>
          <a:p>
            <a:pPr marL="457200" lvl="1" indent="0">
              <a:buNone/>
            </a:pPr>
            <a:r>
              <a:rPr lang="en-US" dirty="0"/>
              <a:t>CAC Multidisciplinary Teams [NRS 432B.290(2)(n)]</a:t>
            </a:r>
          </a:p>
          <a:p>
            <a:pPr marL="457200" lvl="1" indent="0">
              <a:buNone/>
            </a:pPr>
            <a:endParaRPr lang="en-US" dirty="0"/>
          </a:p>
          <a:p>
            <a:pPr marL="457200" lvl="1" indent="0">
              <a:buNone/>
            </a:pPr>
            <a:r>
              <a:rPr lang="en-US" dirty="0"/>
              <a:t>A parent or legal guardian of the child (and their attorney) “if the information is reasonably necessary to promote the safety, permanency and well-being of the child and is limited to information concerning that parent or guardian” [NRS 432B.290(2)(p) </a:t>
            </a:r>
          </a:p>
          <a:p>
            <a:pPr marL="457200" lvl="1" indent="0">
              <a:buNone/>
            </a:pPr>
            <a:endParaRPr lang="en-US" dirty="0"/>
          </a:p>
        </p:txBody>
      </p:sp>
    </p:spTree>
    <p:extLst>
      <p:ext uri="{BB962C8B-B14F-4D97-AF65-F5344CB8AC3E}">
        <p14:creationId xmlns:p14="http://schemas.microsoft.com/office/powerpoint/2010/main" val="4215289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BD24E-B78E-4608-AE48-9026CFB59867}"/>
              </a:ext>
            </a:extLst>
          </p:cNvPr>
          <p:cNvSpPr>
            <a:spLocks noGrp="1"/>
          </p:cNvSpPr>
          <p:nvPr>
            <p:ph type="title"/>
          </p:nvPr>
        </p:nvSpPr>
        <p:spPr/>
        <p:txBody>
          <a:bodyPr>
            <a:normAutofit/>
          </a:bodyPr>
          <a:lstStyle/>
          <a:p>
            <a:r>
              <a:rPr lang="en-US" sz="4000" dirty="0"/>
              <a:t>WORKING WITH CHILD VICTIMS/WITNESSES</a:t>
            </a:r>
          </a:p>
        </p:txBody>
      </p:sp>
      <p:sp>
        <p:nvSpPr>
          <p:cNvPr id="4" name="Content Placeholder 3">
            <a:extLst>
              <a:ext uri="{FF2B5EF4-FFF2-40B4-BE49-F238E27FC236}">
                <a16:creationId xmlns:a16="http://schemas.microsoft.com/office/drawing/2014/main" id="{8A58D9CF-89A3-4890-B9C9-0E4DF11E128D}"/>
              </a:ext>
            </a:extLst>
          </p:cNvPr>
          <p:cNvSpPr>
            <a:spLocks noGrp="1"/>
          </p:cNvSpPr>
          <p:nvPr>
            <p:ph idx="1"/>
          </p:nvPr>
        </p:nvSpPr>
        <p:spPr/>
        <p:txBody>
          <a:bodyPr>
            <a:normAutofit/>
          </a:bodyPr>
          <a:lstStyle/>
          <a:p>
            <a:pPr marL="0" indent="0">
              <a:buNone/>
            </a:pPr>
            <a:r>
              <a:rPr lang="en-US" sz="3200" dirty="0"/>
              <a:t>Court Process</a:t>
            </a:r>
          </a:p>
          <a:p>
            <a:pPr marL="457200" lvl="1" indent="0">
              <a:buNone/>
            </a:pPr>
            <a:r>
              <a:rPr lang="en-US" sz="3200" dirty="0"/>
              <a:t>What to consider for trial:</a:t>
            </a:r>
          </a:p>
          <a:p>
            <a:pPr marL="914400" lvl="2" indent="0">
              <a:buNone/>
            </a:pPr>
            <a:r>
              <a:rPr lang="en-US" sz="3200" dirty="0"/>
              <a:t>Child witness</a:t>
            </a:r>
          </a:p>
          <a:p>
            <a:pPr marL="914400" lvl="2" indent="0">
              <a:buNone/>
            </a:pPr>
            <a:r>
              <a:rPr lang="en-US" sz="3200" dirty="0"/>
              <a:t>Cross examination</a:t>
            </a:r>
          </a:p>
          <a:p>
            <a:pPr marL="914400" lvl="2" indent="0">
              <a:buNone/>
            </a:pPr>
            <a:r>
              <a:rPr lang="en-US" sz="3200" dirty="0"/>
              <a:t>Seeing the perpetrator</a:t>
            </a:r>
          </a:p>
          <a:p>
            <a:pPr marL="914400" lvl="2" indent="0">
              <a:buNone/>
            </a:pPr>
            <a:r>
              <a:rPr lang="en-US" sz="3200" dirty="0"/>
              <a:t>Length of trial</a:t>
            </a:r>
          </a:p>
          <a:p>
            <a:pPr marL="914400" lvl="2" indent="0">
              <a:buNone/>
            </a:pPr>
            <a:r>
              <a:rPr lang="en-US" sz="3200" dirty="0"/>
              <a:t>Court preparation</a:t>
            </a:r>
          </a:p>
          <a:p>
            <a:pPr marL="914400" lvl="2" indent="0">
              <a:buNone/>
            </a:pPr>
            <a:endParaRPr lang="en-US" dirty="0"/>
          </a:p>
          <a:p>
            <a:pPr marL="914400" lvl="2" indent="0">
              <a:buNone/>
            </a:pPr>
            <a:endParaRPr lang="en-US" dirty="0"/>
          </a:p>
        </p:txBody>
      </p:sp>
    </p:spTree>
    <p:extLst>
      <p:ext uri="{BB962C8B-B14F-4D97-AF65-F5344CB8AC3E}">
        <p14:creationId xmlns:p14="http://schemas.microsoft.com/office/powerpoint/2010/main" val="191262719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804</TotalTime>
  <Words>741</Words>
  <Application>Microsoft Office PowerPoint</Application>
  <PresentationFormat>Widescreen</PresentationFormat>
  <Paragraphs>104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Retrospect</vt:lpstr>
      <vt:lpstr>Working with Child Welfare Agencies and Prosecuting Cases with Child Victims/Witnesses </vt:lpstr>
      <vt:lpstr>WORKING WITH CHILD WELFARE AGENCIES</vt:lpstr>
      <vt:lpstr>WORKING WITH CHILD WELFARE AGENCIES</vt:lpstr>
      <vt:lpstr>WORKING WITH CHILD WELFARE AGENCIES</vt:lpstr>
      <vt:lpstr>WORKING WITH CHILD WELFARE AGENCIES</vt:lpstr>
      <vt:lpstr>WORKING WITH CHILD WELFARE AGENCIES</vt:lpstr>
      <vt:lpstr>WORKING WITH CHILD WELFARE AGENCIES</vt:lpstr>
      <vt:lpstr>WORKING WITH CHILD WELFARE AGENCIES</vt:lpstr>
      <vt:lpstr>WORKING WITH CHILD VICTIMS/WITNESSES</vt:lpstr>
      <vt:lpstr>WORKING WITH CHILD VICTIMS/WITNESSES</vt:lpstr>
      <vt:lpstr>WORKING WITH CHILD VICTIMS/WITNESSES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child welfare agencies and prosecuting cases with child victims/witnesses </dc:title>
  <dc:creator>Okuma, Buffy</dc:creator>
  <cp:lastModifiedBy>Okuma, Buffy</cp:lastModifiedBy>
  <cp:revision>3</cp:revision>
  <dcterms:created xsi:type="dcterms:W3CDTF">2022-04-27T04:18:19Z</dcterms:created>
  <dcterms:modified xsi:type="dcterms:W3CDTF">2022-04-27T17:42:38Z</dcterms:modified>
</cp:coreProperties>
</file>